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1" r:id="rId2"/>
    <p:sldId id="257" r:id="rId3"/>
    <p:sldId id="259" r:id="rId4"/>
    <p:sldId id="267" r:id="rId5"/>
    <p:sldId id="266" r:id="rId6"/>
    <p:sldId id="272" r:id="rId7"/>
    <p:sldId id="269" r:id="rId8"/>
    <p:sldId id="263" r:id="rId9"/>
    <p:sldId id="261" r:id="rId10"/>
    <p:sldId id="264" r:id="rId11"/>
    <p:sldId id="265" r:id="rId12"/>
    <p:sldId id="260" r:id="rId13"/>
    <p:sldId id="268" r:id="rId14"/>
    <p:sldId id="270" r:id="rId15"/>
    <p:sldId id="271" r:id="rId16"/>
    <p:sldId id="273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embeddedFontLst>
    <p:embeddedFont>
      <p:font typeface="a타이틀고딕2" panose="02020600000000000000" pitchFamily="18" charset="-127"/>
      <p:regular r:id="rId24"/>
    </p:embeddedFont>
    <p:embeddedFont>
      <p:font typeface="a타이틀고딕4" panose="02020600000000000000" pitchFamily="18" charset="-127"/>
      <p:regular r:id="rId25"/>
    </p:embeddedFont>
    <p:embeddedFont>
      <p:font typeface="a타이틀고딕5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7F5"/>
    <a:srgbClr val="535C91"/>
    <a:srgbClr val="1B1A55"/>
    <a:srgbClr val="F9DAFF"/>
    <a:srgbClr val="FFFFFF"/>
    <a:srgbClr val="9290C3"/>
    <a:srgbClr val="070F2B"/>
    <a:srgbClr val="C061D9"/>
    <a:srgbClr val="CE6ACF"/>
    <a:srgbClr val="D07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53C37-5605-40F9-8383-EA942A27EB37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2BDC5-280D-44C1-8263-80F8857FF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8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2BDC5-280D-44C1-8263-80F8857FFC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4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2BDC5-280D-44C1-8263-80F8857FFC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2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10</a:t>
            </a:r>
            <a:r>
              <a:rPr lang="ko-KR" altLang="en-US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분간의 실험 동안 약 </a:t>
            </a:r>
            <a:r>
              <a:rPr lang="en-US" altLang="ko-KR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r>
              <a:rPr lang="ko-KR" altLang="en-US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도 차이</a:t>
            </a:r>
            <a:endParaRPr lang="en-US" altLang="ko-KR" sz="1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실제 큰 크기로 오래 사용하면</a:t>
            </a:r>
            <a:endParaRPr lang="en-US" altLang="ko-KR" sz="1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실내 온도 상승 유의미하게 차단 가능</a:t>
            </a:r>
            <a:endParaRPr lang="en-US" altLang="ko-KR" sz="1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2BDC5-280D-44C1-8263-80F8857FFC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4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4944F-96D7-C77C-5F4A-C433D0A29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5EB110-5F7E-57F7-C484-F5FBAF547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CD578-2CDB-17AB-664D-A76EF3EB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7CE36-E239-7F16-C72F-0DD6B36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B9463-A3DC-70B4-01A4-4B2D8B8E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7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889C4-8063-8BBC-1764-0AB9CD3A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8FF798-D7B5-8E24-9C44-3A91125F2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7A074-D609-866E-E8DC-94C80FDF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B14B-1128-7773-5D73-A42CA21F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874A6-A00A-EB15-C062-8E4D8E0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0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0586E1-9429-13BD-D0E5-7310FFF96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C977E5-AA13-B807-CFF4-879F72050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24D96-8333-C6B3-0524-DD134ABD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A4269-3894-0077-8604-52B0E010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947F1-C5D1-DE12-CB6B-72F96EF7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6CA7-2DE7-3B82-24B9-23705E23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3A625-EE77-8750-A435-828DF2CA1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7B2DA-3254-FF7B-2DC2-15A2A5AC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73F83-8A69-652A-9697-66B9D09C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C5374-64D7-645B-90AD-C1F7A0E9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7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758F-2837-C052-1841-FDD580FC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941EC-B951-CAB4-35D0-22616565F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73088-C35E-0CFD-2CDA-7D8CFFF7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FFA41-FBD6-A141-6C4F-E8BF65EF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8A8A4-0C46-6864-B541-B3B0400E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5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55BD4-A870-1F02-79F1-3BA18C28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747E8-71BD-4C47-484A-557FC6A3F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D83FB2-61B1-27A6-5996-2F991059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371552-A588-D63E-B541-BBAC932E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3D5D9-CFFA-C160-1214-AB62B32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06D28-11BA-77A5-4846-239D713E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42665-7E37-CCA1-B8C7-595A7B51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2039EF-5177-3036-2BF5-F3689EF6E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1D9E47-BDB8-FBA6-61E7-78A850360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975127-17D3-2968-9184-41A94D092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6591BE-FE20-5EBE-52F4-8D3ACC919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91D991-2AA0-5A44-C2DB-7EFFC617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EC7A63-A444-33BD-AEC3-5C7E29B3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EE4DD1-37C5-00C2-A007-4B0BC4F3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86FED-3741-99EA-3AAB-B0FCA5BA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04A959-25B8-A2BA-FF80-E4FE1397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113235-C29C-0A8F-750B-B0F26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D258F9-2AD9-3D4E-AD91-969A76D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1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372E54-693B-66F3-52C5-BB9E444B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CC4005-CE2C-B908-49BB-5228A67F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1C3457-72E4-3373-0DD9-9EBF834B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4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AF627-7F5A-BD20-DF9A-19D01D6F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D13F6-15FE-7FFE-13E5-8B5D75105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6FB64-3DC9-1903-3B93-2976D7C86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E011F8-7E96-6CDB-C777-4FC7ABA3F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E51B9-D95C-ADD3-B9DD-94324F7D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2EDA1-C4D2-DCFA-0708-AB408BE9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5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F19B8-11D8-84BD-BACB-38EA808F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D58E37-EF41-0BDE-60D2-807F944F7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B1281-1217-946C-D4A2-58CB7BE5F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355D8F-1E6B-9E6D-3F78-D2D398AB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53D4C-D544-594F-06B0-90D660DD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D0837E-0851-3153-267B-25E70E38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0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A4FE27-D16F-1D2D-FD61-99B606B8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65B540-182B-8C39-3C6E-FF294D16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15D0B-40AA-99E9-9C70-7B5BB5DBD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E577-B283-4161-9973-57603F24ED7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073ED-5376-3014-F122-321DBFC6B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043CE-5CAC-2052-FF27-93B0C217E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5D53-EDE2-4EAB-96AB-E56CA7430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5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1.wdp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microsoft.com/office/2007/relationships/hdphoto" Target="../media/hdphoto1.wdp"/><Relationship Id="rId7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microsoft.com/office/2007/relationships/hdphoto" Target="../media/hdphoto1.wdp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763F973-C947-82F1-E614-98A7957A1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C4B34-7743-A29D-2036-0CFE2F920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6" y="853576"/>
            <a:ext cx="4980373" cy="498037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268FA5E-112E-2675-A4B7-BDF47A2C1D16}"/>
              </a:ext>
            </a:extLst>
          </p:cNvPr>
          <p:cNvGrpSpPr/>
          <p:nvPr/>
        </p:nvGrpSpPr>
        <p:grpSpPr>
          <a:xfrm>
            <a:off x="5876396" y="1410859"/>
            <a:ext cx="5540281" cy="2608329"/>
            <a:chOff x="6311408" y="1439434"/>
            <a:chExt cx="5540281" cy="260832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67D937-D43F-A070-BFBC-FE355D1FC9AA}"/>
                </a:ext>
              </a:extLst>
            </p:cNvPr>
            <p:cNvGrpSpPr/>
            <p:nvPr/>
          </p:nvGrpSpPr>
          <p:grpSpPr>
            <a:xfrm>
              <a:off x="6311408" y="3000803"/>
              <a:ext cx="4343400" cy="731342"/>
              <a:chOff x="6389827" y="2845478"/>
              <a:chExt cx="4343400" cy="7313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39B7D-C764-CFDF-29AC-32E9EEEDC30E}"/>
                  </a:ext>
                </a:extLst>
              </p:cNvPr>
              <p:cNvSpPr txBox="1"/>
              <p:nvPr/>
            </p:nvSpPr>
            <p:spPr>
              <a:xfrm>
                <a:off x="6389827" y="2845478"/>
                <a:ext cx="434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1B1A55"/>
                    </a:solidFill>
                    <a:latin typeface="a타이틀고딕5" panose="02020600000000000000" pitchFamily="18" charset="-127"/>
                    <a:ea typeface="a타이틀고딕5" panose="02020600000000000000" pitchFamily="18" charset="-127"/>
                  </a:rPr>
                  <a:t>스마트 윈도우 </a:t>
                </a:r>
                <a:r>
                  <a:rPr lang="en-US" altLang="ko-KR" sz="2000" dirty="0">
                    <a:solidFill>
                      <a:srgbClr val="1B1A55"/>
                    </a:solidFill>
                    <a:latin typeface="a타이틀고딕5" panose="02020600000000000000" pitchFamily="18" charset="-127"/>
                    <a:ea typeface="a타이틀고딕5" panose="02020600000000000000" pitchFamily="18" charset="-127"/>
                  </a:rPr>
                  <a:t>– </a:t>
                </a:r>
                <a:r>
                  <a:rPr lang="ko-KR" altLang="en-US" sz="2000" dirty="0">
                    <a:solidFill>
                      <a:srgbClr val="1B1A55"/>
                    </a:solidFill>
                    <a:latin typeface="a타이틀고딕5" panose="02020600000000000000" pitchFamily="18" charset="-127"/>
                    <a:ea typeface="a타이틀고딕5" panose="02020600000000000000" pitchFamily="18" charset="-127"/>
                  </a:rPr>
                  <a:t>에어컨 연동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AD4FB-8028-8253-BF38-6DB6C5661B6F}"/>
                  </a:ext>
                </a:extLst>
              </p:cNvPr>
              <p:cNvSpPr txBox="1"/>
              <p:nvPr/>
            </p:nvSpPr>
            <p:spPr>
              <a:xfrm>
                <a:off x="6389827" y="3176710"/>
                <a:ext cx="4343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E6D7F5"/>
                    </a:solidFill>
                    <a:latin typeface="a타이틀고딕5" panose="02020600000000000000" pitchFamily="18" charset="-127"/>
                    <a:ea typeface="a타이틀고딕5" panose="02020600000000000000" pitchFamily="18" charset="-127"/>
                  </a:rPr>
                  <a:t>에너지 절감 </a:t>
                </a:r>
                <a:r>
                  <a:rPr lang="ko-KR" altLang="en-US" sz="2000" dirty="0">
                    <a:solidFill>
                      <a:srgbClr val="1B1A55"/>
                    </a:solidFill>
                    <a:latin typeface="a타이틀고딕5" panose="02020600000000000000" pitchFamily="18" charset="-127"/>
                    <a:ea typeface="a타이틀고딕5" panose="02020600000000000000" pitchFamily="18" charset="-127"/>
                  </a:rPr>
                  <a:t>실내 온도 제어 시스템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EE6646-40BC-CAC4-519E-FE229F725363}"/>
                </a:ext>
              </a:extLst>
            </p:cNvPr>
            <p:cNvSpPr txBox="1"/>
            <p:nvPr/>
          </p:nvSpPr>
          <p:spPr>
            <a:xfrm>
              <a:off x="6311408" y="1439434"/>
              <a:ext cx="52266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70F2B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Smart Window </a:t>
              </a:r>
            </a:p>
            <a:p>
              <a:r>
                <a:rPr lang="en-US" altLang="ko-KR" sz="4800" b="1" dirty="0">
                  <a:solidFill>
                    <a:srgbClr val="070F2B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System</a:t>
              </a:r>
              <a:endParaRPr lang="ko-KR" altLang="en-US" sz="4800" b="1" dirty="0">
                <a:solidFill>
                  <a:srgbClr val="070F2B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599054-CDBE-505A-A8AA-616B19EFF254}"/>
                </a:ext>
              </a:extLst>
            </p:cNvPr>
            <p:cNvSpPr txBox="1"/>
            <p:nvPr/>
          </p:nvSpPr>
          <p:spPr>
            <a:xfrm>
              <a:off x="6311408" y="3770764"/>
              <a:ext cx="5540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535C91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어플 하나로 창문 제어와 에너지 절감까지 똑똑하게</a:t>
              </a:r>
              <a:r>
                <a:rPr lang="en-US" altLang="ko-KR" sz="1200" dirty="0">
                  <a:solidFill>
                    <a:srgbClr val="535C91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, smart window system</a:t>
              </a:r>
              <a:endParaRPr lang="ko-KR" altLang="en-US" sz="1200" dirty="0">
                <a:solidFill>
                  <a:srgbClr val="535C91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809C18-4C19-110E-C630-B7B84A0513B2}"/>
              </a:ext>
            </a:extLst>
          </p:cNvPr>
          <p:cNvGrpSpPr/>
          <p:nvPr/>
        </p:nvGrpSpPr>
        <p:grpSpPr>
          <a:xfrm>
            <a:off x="6312264" y="4387744"/>
            <a:ext cx="5023438" cy="1184848"/>
            <a:chOff x="6462712" y="4386322"/>
            <a:chExt cx="5023438" cy="11848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46D2A8-274E-3032-8FB6-608E00CA2922}"/>
                </a:ext>
              </a:extLst>
            </p:cNvPr>
            <p:cNvSpPr txBox="1"/>
            <p:nvPr/>
          </p:nvSpPr>
          <p:spPr>
            <a:xfrm>
              <a:off x="7142750" y="4386322"/>
              <a:ext cx="434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Window24</a:t>
              </a:r>
              <a:endPara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E5F780-7728-6F4E-CD72-0977FF5AA8A8}"/>
                </a:ext>
              </a:extLst>
            </p:cNvPr>
            <p:cNvSpPr txBox="1"/>
            <p:nvPr/>
          </p:nvSpPr>
          <p:spPr>
            <a:xfrm>
              <a:off x="6462712" y="4747877"/>
              <a:ext cx="50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수학과 </a:t>
              </a:r>
              <a:r>
                <a:rPr lang="en-US" altLang="ko-KR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202111134 </a:t>
              </a:r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이수빈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F6B1F3-1ADC-679C-DDBA-EAEACE86B917}"/>
                </a:ext>
              </a:extLst>
            </p:cNvPr>
            <p:cNvSpPr txBox="1"/>
            <p:nvPr/>
          </p:nvSpPr>
          <p:spPr>
            <a:xfrm>
              <a:off x="6462712" y="4929975"/>
              <a:ext cx="50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산업공학과 </a:t>
              </a:r>
              <a:r>
                <a:rPr lang="en-US" altLang="ko-KR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202027502 </a:t>
              </a:r>
              <a:r>
                <a:rPr lang="ko-KR" altLang="en-US" sz="1200" dirty="0" err="1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권혁찬</a:t>
              </a:r>
              <a:endParaRPr lang="ko-KR" altLang="en-US" sz="12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9DE894-7D76-C787-181A-F5CC6317A36B}"/>
                </a:ext>
              </a:extLst>
            </p:cNvPr>
            <p:cNvSpPr txBox="1"/>
            <p:nvPr/>
          </p:nvSpPr>
          <p:spPr>
            <a:xfrm>
              <a:off x="6462712" y="5112073"/>
              <a:ext cx="50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전기전자공학부 전자공학전공 </a:t>
              </a:r>
              <a:r>
                <a:rPr lang="en-US" altLang="ko-KR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202025147 </a:t>
              </a:r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김진태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4F7F3-32F6-3890-062F-5DCDF74B99DB}"/>
                </a:ext>
              </a:extLst>
            </p:cNvPr>
            <p:cNvSpPr txBox="1"/>
            <p:nvPr/>
          </p:nvSpPr>
          <p:spPr>
            <a:xfrm>
              <a:off x="6462712" y="5294171"/>
              <a:ext cx="50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물리학과 </a:t>
              </a:r>
              <a:r>
                <a:rPr lang="en-US" altLang="ko-KR" sz="1200" dirty="0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202012155 </a:t>
              </a:r>
              <a:r>
                <a:rPr lang="ko-KR" altLang="en-US" sz="1200" dirty="0" err="1">
                  <a:solidFill>
                    <a:srgbClr val="E6D7F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지재형</a:t>
              </a:r>
              <a:endParaRPr lang="ko-KR" altLang="en-US" sz="12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10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9547-B50B-CC4C-42C2-00A64409F138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어플 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창 투명도만 조절 밝기만 조절 모드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03098E-011F-605B-34EC-402D69C6CBB3}"/>
              </a:ext>
            </a:extLst>
          </p:cNvPr>
          <p:cNvGrpSpPr/>
          <p:nvPr/>
        </p:nvGrpSpPr>
        <p:grpSpPr>
          <a:xfrm>
            <a:off x="2973100" y="2764900"/>
            <a:ext cx="1803299" cy="1758112"/>
            <a:chOff x="577951" y="2813888"/>
            <a:chExt cx="1803299" cy="17581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881DB4-5118-610D-BF5A-BE6D76987961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BC363-A363-62A9-16F7-0A311CC77AA6}"/>
                </a:ext>
              </a:extLst>
            </p:cNvPr>
            <p:cNvSpPr txBox="1"/>
            <p:nvPr/>
          </p:nvSpPr>
          <p:spPr>
            <a:xfrm>
              <a:off x="645393" y="3379663"/>
              <a:ext cx="1668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원하는 투명도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선택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B324F-BC73-CB39-7A62-95F655D9A4D6}"/>
              </a:ext>
            </a:extLst>
          </p:cNvPr>
          <p:cNvGrpSpPr/>
          <p:nvPr/>
        </p:nvGrpSpPr>
        <p:grpSpPr>
          <a:xfrm>
            <a:off x="7344336" y="2766651"/>
            <a:ext cx="1803299" cy="1758112"/>
            <a:chOff x="577951" y="2813888"/>
            <a:chExt cx="1803299" cy="17581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DA12254-0C80-4189-ABA6-102F0165144A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B771F-104A-16FC-7160-FA424AF109F5}"/>
                </a:ext>
              </a:extLst>
            </p:cNvPr>
            <p:cNvSpPr txBox="1"/>
            <p:nvPr/>
          </p:nvSpPr>
          <p:spPr>
            <a:xfrm>
              <a:off x="645392" y="3236278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PDLC </a:t>
              </a:r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필름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목표 투명도로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작동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577597-6FD6-4B7B-6061-C336E4C7412F}"/>
              </a:ext>
            </a:extLst>
          </p:cNvPr>
          <p:cNvGrpSpPr/>
          <p:nvPr/>
        </p:nvGrpSpPr>
        <p:grpSpPr>
          <a:xfrm>
            <a:off x="1058735" y="2766651"/>
            <a:ext cx="1803299" cy="1758112"/>
            <a:chOff x="577951" y="2813888"/>
            <a:chExt cx="1803299" cy="17581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70C9E01-77C4-4310-279E-4AA3DDB62132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1B766A-71A4-95CC-A518-DEB872190E0D}"/>
                </a:ext>
              </a:extLst>
            </p:cNvPr>
            <p:cNvSpPr txBox="1"/>
            <p:nvPr/>
          </p:nvSpPr>
          <p:spPr>
            <a:xfrm>
              <a:off x="645393" y="3091027"/>
              <a:ext cx="16684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어플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창 투명도만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조절 밝기만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조절 모드 클릭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4096DA-CDE9-0D30-1F68-4CC0E2F98E37}"/>
              </a:ext>
            </a:extLst>
          </p:cNvPr>
          <p:cNvGrpSpPr/>
          <p:nvPr/>
        </p:nvGrpSpPr>
        <p:grpSpPr>
          <a:xfrm>
            <a:off x="9266606" y="2764900"/>
            <a:ext cx="1803299" cy="1758112"/>
            <a:chOff x="577951" y="2813888"/>
            <a:chExt cx="1803299" cy="175811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062DC8-16FB-BBEB-65F2-5D6345152EBD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D02480-79A5-211F-7EBF-38998B3008E9}"/>
                </a:ext>
              </a:extLst>
            </p:cNvPr>
            <p:cNvSpPr txBox="1"/>
            <p:nvPr/>
          </p:nvSpPr>
          <p:spPr>
            <a:xfrm>
              <a:off x="645393" y="3369778"/>
              <a:ext cx="1668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알맞은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조도 유지 가능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B7B785-208E-9670-7504-E5E6AF35BB38}"/>
              </a:ext>
            </a:extLst>
          </p:cNvPr>
          <p:cNvGrpSpPr/>
          <p:nvPr/>
        </p:nvGrpSpPr>
        <p:grpSpPr>
          <a:xfrm>
            <a:off x="5422066" y="2766651"/>
            <a:ext cx="1803299" cy="1758112"/>
            <a:chOff x="577951" y="2813888"/>
            <a:chExt cx="1803299" cy="175811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6B3C2B4-B34D-21DF-751F-B06491DC6718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CCEA8B-6A63-0827-BAD4-9A764B8E691C}"/>
                </a:ext>
              </a:extLst>
            </p:cNvPr>
            <p:cNvSpPr txBox="1"/>
            <p:nvPr/>
          </p:nvSpPr>
          <p:spPr>
            <a:xfrm>
              <a:off x="645394" y="3232249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모스펫으로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원하는 투명도만큼 전압 조절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3A65BB9-B093-0FF2-7443-413FC25CD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2" y="3368481"/>
            <a:ext cx="564450" cy="564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7462EE-0BCC-D75A-DF7B-169EBBFDB734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0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9547-B50B-CC4C-42C2-00A64409F138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어플 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자동 밝기 조절 모드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03098E-011F-605B-34EC-402D69C6CBB3}"/>
              </a:ext>
            </a:extLst>
          </p:cNvPr>
          <p:cNvGrpSpPr/>
          <p:nvPr/>
        </p:nvGrpSpPr>
        <p:grpSpPr>
          <a:xfrm>
            <a:off x="2973100" y="2764900"/>
            <a:ext cx="1803299" cy="1758112"/>
            <a:chOff x="577951" y="2813888"/>
            <a:chExt cx="1803299" cy="17581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881DB4-5118-610D-BF5A-BE6D76987961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BC363-A363-62A9-16F7-0A311CC77AA6}"/>
                </a:ext>
              </a:extLst>
            </p:cNvPr>
            <p:cNvSpPr txBox="1"/>
            <p:nvPr/>
          </p:nvSpPr>
          <p:spPr>
            <a:xfrm>
              <a:off x="649216" y="3230992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자동 밝기 조절 모드 시작 버튼 클릭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B324F-BC73-CB39-7A62-95F655D9A4D6}"/>
              </a:ext>
            </a:extLst>
          </p:cNvPr>
          <p:cNvGrpSpPr/>
          <p:nvPr/>
        </p:nvGrpSpPr>
        <p:grpSpPr>
          <a:xfrm>
            <a:off x="7344336" y="946425"/>
            <a:ext cx="1803299" cy="1758112"/>
            <a:chOff x="577951" y="2813888"/>
            <a:chExt cx="1803299" cy="17581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DA12254-0C80-4189-ABA6-102F0165144A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B771F-104A-16FC-7160-FA424AF109F5}"/>
                </a:ext>
              </a:extLst>
            </p:cNvPr>
            <p:cNvSpPr txBox="1"/>
            <p:nvPr/>
          </p:nvSpPr>
          <p:spPr>
            <a:xfrm>
              <a:off x="645392" y="3236278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특정 밝기 이상 밝으면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필름 불투명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577597-6FD6-4B7B-6061-C336E4C7412F}"/>
              </a:ext>
            </a:extLst>
          </p:cNvPr>
          <p:cNvGrpSpPr/>
          <p:nvPr/>
        </p:nvGrpSpPr>
        <p:grpSpPr>
          <a:xfrm>
            <a:off x="1058735" y="2766651"/>
            <a:ext cx="1803299" cy="1758112"/>
            <a:chOff x="577951" y="2813888"/>
            <a:chExt cx="1803299" cy="17581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70C9E01-77C4-4310-279E-4AA3DDB62132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1B766A-71A4-95CC-A518-DEB872190E0D}"/>
                </a:ext>
              </a:extLst>
            </p:cNvPr>
            <p:cNvSpPr txBox="1"/>
            <p:nvPr/>
          </p:nvSpPr>
          <p:spPr>
            <a:xfrm>
              <a:off x="645393" y="3229527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어플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자동 밝기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조절 모드 클릭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4096DA-CDE9-0D30-1F68-4CC0E2F98E37}"/>
              </a:ext>
            </a:extLst>
          </p:cNvPr>
          <p:cNvGrpSpPr/>
          <p:nvPr/>
        </p:nvGrpSpPr>
        <p:grpSpPr>
          <a:xfrm>
            <a:off x="9266606" y="2764900"/>
            <a:ext cx="1803299" cy="1758112"/>
            <a:chOff x="577951" y="2813888"/>
            <a:chExt cx="1803299" cy="175811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062DC8-16FB-BBEB-65F2-5D6345152EBD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D02480-79A5-211F-7EBF-38998B3008E9}"/>
                </a:ext>
              </a:extLst>
            </p:cNvPr>
            <p:cNvSpPr txBox="1"/>
            <p:nvPr/>
          </p:nvSpPr>
          <p:spPr>
            <a:xfrm>
              <a:off x="645393" y="3369778"/>
              <a:ext cx="1668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적당한 조도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유지 가능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B7B785-208E-9670-7504-E5E6AF35BB38}"/>
              </a:ext>
            </a:extLst>
          </p:cNvPr>
          <p:cNvGrpSpPr/>
          <p:nvPr/>
        </p:nvGrpSpPr>
        <p:grpSpPr>
          <a:xfrm>
            <a:off x="5422066" y="2766651"/>
            <a:ext cx="1803299" cy="1758112"/>
            <a:chOff x="577951" y="2813888"/>
            <a:chExt cx="1803299" cy="175811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6B3C2B4-B34D-21DF-751F-B06491DC6718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CCEA8B-6A63-0827-BAD4-9A764B8E691C}"/>
                </a:ext>
              </a:extLst>
            </p:cNvPr>
            <p:cNvSpPr txBox="1"/>
            <p:nvPr/>
          </p:nvSpPr>
          <p:spPr>
            <a:xfrm>
              <a:off x="657488" y="3242489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조도 센서로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밝기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실시간 측정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3A65BB9-B093-0FF2-7443-413FC25CD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82" y="3368481"/>
            <a:ext cx="564450" cy="5644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A9F64DD-8CE1-D37F-78BF-B42ECE286019}"/>
              </a:ext>
            </a:extLst>
          </p:cNvPr>
          <p:cNvGrpSpPr/>
          <p:nvPr/>
        </p:nvGrpSpPr>
        <p:grpSpPr>
          <a:xfrm>
            <a:off x="7344336" y="2762940"/>
            <a:ext cx="1803299" cy="1758112"/>
            <a:chOff x="577951" y="2813888"/>
            <a:chExt cx="1803299" cy="175811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2883AD7-5EE7-03B1-0001-8A05012A833C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5FE990-C32B-D183-A0C0-2661F092EA5D}"/>
                </a:ext>
              </a:extLst>
            </p:cNvPr>
            <p:cNvSpPr txBox="1"/>
            <p:nvPr/>
          </p:nvSpPr>
          <p:spPr>
            <a:xfrm>
              <a:off x="645392" y="3236278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적당한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조도에는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필름 반투명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4579AB-96DB-5A10-0A12-CA32C49EF1F3}"/>
              </a:ext>
            </a:extLst>
          </p:cNvPr>
          <p:cNvGrpSpPr/>
          <p:nvPr/>
        </p:nvGrpSpPr>
        <p:grpSpPr>
          <a:xfrm>
            <a:off x="7344336" y="4579455"/>
            <a:ext cx="1803299" cy="1758112"/>
            <a:chOff x="577951" y="2813888"/>
            <a:chExt cx="1803299" cy="175811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E62B07C-DE61-F678-A088-4B3BC95681F7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01BD95-53CB-2315-5450-D8A003B04EDF}"/>
                </a:ext>
              </a:extLst>
            </p:cNvPr>
            <p:cNvSpPr txBox="1"/>
            <p:nvPr/>
          </p:nvSpPr>
          <p:spPr>
            <a:xfrm>
              <a:off x="645392" y="3236278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특정 밝기 이하 어두우면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필름 투명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630583-69C8-4A5B-7471-FC50C12D1CF7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6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188635" y="269720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특징 및 장점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F781D-67EE-7222-B308-891EB529BD68}"/>
              </a:ext>
            </a:extLst>
          </p:cNvPr>
          <p:cNvSpPr txBox="1"/>
          <p:nvPr/>
        </p:nvSpPr>
        <p:spPr>
          <a:xfrm>
            <a:off x="2244394" y="1792128"/>
            <a:ext cx="79307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냉방기 사용 시간을 줄여 </a:t>
            </a:r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에너지 소비 절감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75882-0888-81FE-2236-CF62062C3B9D}"/>
              </a:ext>
            </a:extLst>
          </p:cNvPr>
          <p:cNvSpPr txBox="1"/>
          <p:nvPr/>
        </p:nvSpPr>
        <p:spPr>
          <a:xfrm>
            <a:off x="1326158" y="3281615"/>
            <a:ext cx="97672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상용화</a:t>
            </a:r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시 주거환경 및 공공 시설 건물에 </a:t>
            </a:r>
            <a:r>
              <a:rPr lang="ko-KR" altLang="en-US" sz="2600" dirty="0" err="1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빌트인</a:t>
            </a:r>
            <a:r>
              <a:rPr lang="ko-KR" altLang="en-US" sz="2600" dirty="0" err="1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으로</a:t>
            </a:r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적용하여 </a:t>
            </a:r>
            <a:endParaRPr lang="en-US" altLang="ko-KR" sz="2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보다 편리한 경험</a:t>
            </a:r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9D7BF-782E-FFF5-73A9-2E5CD8BB795F}"/>
              </a:ext>
            </a:extLst>
          </p:cNvPr>
          <p:cNvSpPr txBox="1"/>
          <p:nvPr/>
        </p:nvSpPr>
        <p:spPr>
          <a:xfrm>
            <a:off x="2244394" y="2336817"/>
            <a:ext cx="7930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어플 하나로 원하는 조도와 온도를 적절히 조절하여 </a:t>
            </a:r>
            <a:endParaRPr lang="en-US" altLang="ko-KR" sz="2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맞춤형 주거환경 설정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80145-E2C2-F5D5-DD47-9A6627461ECD}"/>
              </a:ext>
            </a:extLst>
          </p:cNvPr>
          <p:cNvSpPr txBox="1"/>
          <p:nvPr/>
        </p:nvSpPr>
        <p:spPr>
          <a:xfrm>
            <a:off x="1326158" y="4226413"/>
            <a:ext cx="97672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커튼을 사용하지 않아 </a:t>
            </a:r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좋은 전망 유지 가능 </a:t>
            </a:r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및 미관상 </a:t>
            </a:r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아름다움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5FD29-E8F6-2615-1615-89B4CFF1769D}"/>
              </a:ext>
            </a:extLst>
          </p:cNvPr>
          <p:cNvSpPr txBox="1"/>
          <p:nvPr/>
        </p:nvSpPr>
        <p:spPr>
          <a:xfrm>
            <a:off x="1326158" y="4771102"/>
            <a:ext cx="97672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나아가 스마트 윈도우로 환기</a:t>
            </a:r>
            <a:r>
              <a:rPr lang="en-US" altLang="ko-KR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 sz="2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미세먼지 모드 등 </a:t>
            </a:r>
            <a:r>
              <a:rPr lang="ko-KR" altLang="en-US" sz="2600" dirty="0">
                <a:solidFill>
                  <a:srgbClr val="1B1A5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다양한 기술 적용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21050-ACB6-5D1B-70FA-56C9F21F200F}"/>
              </a:ext>
            </a:extLst>
          </p:cNvPr>
          <p:cNvSpPr/>
          <p:nvPr/>
        </p:nvSpPr>
        <p:spPr>
          <a:xfrm>
            <a:off x="369406" y="0"/>
            <a:ext cx="147529" cy="1066800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5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온도 차단 효과 실험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09FF9D-3953-8A24-58FF-47AC8392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01" y="2154814"/>
            <a:ext cx="3904967" cy="292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84A57F-F6DD-9987-8E4E-2BFFF2F9F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1" y="2154813"/>
            <a:ext cx="3904967" cy="2928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D0FA5-B345-0B1D-F81D-FDDA6B1913A5}"/>
              </a:ext>
            </a:extLst>
          </p:cNvPr>
          <p:cNvSpPr txBox="1"/>
          <p:nvPr/>
        </p:nvSpPr>
        <p:spPr>
          <a:xfrm>
            <a:off x="1964222" y="5112328"/>
            <a:ext cx="422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ED830-42F8-13F2-ECA9-41D91F6628D1}"/>
              </a:ext>
            </a:extLst>
          </p:cNvPr>
          <p:cNvSpPr txBox="1"/>
          <p:nvPr/>
        </p:nvSpPr>
        <p:spPr>
          <a:xfrm>
            <a:off x="6107692" y="5112328"/>
            <a:ext cx="422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100%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BB8868-EF2D-5970-7E94-079A2DD4E43B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8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온도 차단 효과 실험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09FF9D-3953-8A24-58FF-47AC8392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01" y="2154814"/>
            <a:ext cx="3904967" cy="2928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84A57F-F6DD-9987-8E4E-2BFFF2F9F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1" y="2154813"/>
            <a:ext cx="3904967" cy="2928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DD0FA5-B345-0B1D-F81D-FDDA6B1913A5}"/>
              </a:ext>
            </a:extLst>
          </p:cNvPr>
          <p:cNvSpPr txBox="1"/>
          <p:nvPr/>
        </p:nvSpPr>
        <p:spPr>
          <a:xfrm>
            <a:off x="1964222" y="5112328"/>
            <a:ext cx="422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ED830-42F8-13F2-ECA9-41D91F6628D1}"/>
              </a:ext>
            </a:extLst>
          </p:cNvPr>
          <p:cNvSpPr txBox="1"/>
          <p:nvPr/>
        </p:nvSpPr>
        <p:spPr>
          <a:xfrm>
            <a:off x="6107692" y="5112328"/>
            <a:ext cx="422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20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100%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1339CD-229E-A231-7D47-D9341E647A5C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8F3D7B-448F-C738-309F-6634F45C5C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803154-0BA0-09F7-9118-FBE418316C3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C75D4-39BE-23A0-D4A2-9B8DA0CE518D}"/>
                </a:ext>
              </a:extLst>
            </p:cNvPr>
            <p:cNvSpPr txBox="1"/>
            <p:nvPr/>
          </p:nvSpPr>
          <p:spPr>
            <a:xfrm>
              <a:off x="3207500" y="2442277"/>
              <a:ext cx="576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조명과 거리 </a:t>
              </a:r>
              <a:r>
                <a:rPr lang="en-US" altLang="ko-KR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15cm</a:t>
              </a:r>
              <a:endPara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2DEDD5-6053-17C0-5174-E2BBF604A8C4}"/>
                </a:ext>
              </a:extLst>
            </p:cNvPr>
            <p:cNvSpPr txBox="1"/>
            <p:nvPr/>
          </p:nvSpPr>
          <p:spPr>
            <a:xfrm>
              <a:off x="2647926" y="3062163"/>
              <a:ext cx="6888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10</a:t>
              </a:r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분간 </a:t>
              </a:r>
              <a:r>
                <a:rPr lang="en-US" altLang="ko-KR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10</a:t>
              </a:r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초마다 조도</a:t>
              </a:r>
              <a:r>
                <a:rPr lang="en-US" altLang="ko-KR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, </a:t>
              </a:r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온도 기록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59E9D-28E9-1EC1-4D1B-40A404E242D7}"/>
                </a:ext>
              </a:extLst>
            </p:cNvPr>
            <p:cNvSpPr txBox="1"/>
            <p:nvPr/>
          </p:nvSpPr>
          <p:spPr>
            <a:xfrm>
              <a:off x="2647926" y="3682049"/>
              <a:ext cx="6888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시작 온도 </a:t>
              </a:r>
              <a:r>
                <a:rPr lang="en-US" altLang="ko-KR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26.5</a:t>
              </a:r>
              <a:endPara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46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온도 차단 효과 실험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DE0895-7993-0A73-9C34-2559EF29E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230" y="1828152"/>
            <a:ext cx="1257051" cy="43755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FE5785-77D1-0CDD-7FC1-0ECFCE5B0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834"/>
          <a:stretch/>
        </p:blipFill>
        <p:spPr>
          <a:xfrm>
            <a:off x="844294" y="1828153"/>
            <a:ext cx="1257052" cy="4375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B1AA21-D9C9-D5AC-83DA-E9681405C75E}"/>
              </a:ext>
            </a:extLst>
          </p:cNvPr>
          <p:cNvSpPr txBox="1"/>
          <p:nvPr/>
        </p:nvSpPr>
        <p:spPr>
          <a:xfrm>
            <a:off x="448595" y="6203656"/>
            <a:ext cx="204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30292-D143-BDE9-D4AC-1F1ECD0EFFE9}"/>
              </a:ext>
            </a:extLst>
          </p:cNvPr>
          <p:cNvSpPr txBox="1"/>
          <p:nvPr/>
        </p:nvSpPr>
        <p:spPr>
          <a:xfrm>
            <a:off x="2329530" y="6205035"/>
            <a:ext cx="2048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 </a:t>
            </a:r>
            <a:r>
              <a:rPr lang="en-US" altLang="ko-KR" sz="1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100%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1FF66-4E8D-76BD-9843-A6F4D7FC2923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183B51-E528-1B80-3089-93AA4AD0A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087" y="1858756"/>
            <a:ext cx="6218459" cy="434377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5EFCC5C-C6D6-0735-353E-20B505B6B426}"/>
              </a:ext>
            </a:extLst>
          </p:cNvPr>
          <p:cNvSpPr/>
          <p:nvPr/>
        </p:nvSpPr>
        <p:spPr>
          <a:xfrm>
            <a:off x="4319709" y="3382528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1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아두이노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어플 블루투스 연결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B25F84-627B-2D1F-8543-6A0BAA93C6E5}"/>
              </a:ext>
            </a:extLst>
          </p:cNvPr>
          <p:cNvGrpSpPr/>
          <p:nvPr/>
        </p:nvGrpSpPr>
        <p:grpSpPr>
          <a:xfrm>
            <a:off x="1657828" y="1907383"/>
            <a:ext cx="2212547" cy="3685880"/>
            <a:chOff x="924003" y="1851436"/>
            <a:chExt cx="1854654" cy="338413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18DF59-2DE4-4544-5DF6-D2480B21A4E4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E9CC2F-CFDA-6A65-3C05-80B3F31E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256CDA-D21A-1C3F-2DDD-A56696018826}"/>
              </a:ext>
            </a:extLst>
          </p:cNvPr>
          <p:cNvGrpSpPr/>
          <p:nvPr/>
        </p:nvGrpSpPr>
        <p:grpSpPr>
          <a:xfrm>
            <a:off x="5049713" y="1907383"/>
            <a:ext cx="2212547" cy="3685880"/>
            <a:chOff x="924003" y="1851436"/>
            <a:chExt cx="1854654" cy="338413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27DB66B-0F59-7823-AEE9-23C5599B6EA2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6B725D-11FA-52CE-4800-5163327C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137E38-7F82-B231-F26E-8129CF3B5732}"/>
              </a:ext>
            </a:extLst>
          </p:cNvPr>
          <p:cNvGrpSpPr/>
          <p:nvPr/>
        </p:nvGrpSpPr>
        <p:grpSpPr>
          <a:xfrm>
            <a:off x="8441598" y="1907383"/>
            <a:ext cx="2212547" cy="3685880"/>
            <a:chOff x="924003" y="1851436"/>
            <a:chExt cx="1854654" cy="338413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A251F0-6FD8-C03E-DEF9-92CB77C086C5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384EC0C-F8C7-6A30-94A3-600D97CDF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9763F80-96A1-97B1-96C0-A94B45FDE3EC}"/>
              </a:ext>
            </a:extLst>
          </p:cNvPr>
          <p:cNvSpPr/>
          <p:nvPr/>
        </p:nvSpPr>
        <p:spPr>
          <a:xfrm>
            <a:off x="4215569" y="3560766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E25D657-5F24-E083-F515-61E2DC9CA1CE}"/>
              </a:ext>
            </a:extLst>
          </p:cNvPr>
          <p:cNvSpPr/>
          <p:nvPr/>
        </p:nvSpPr>
        <p:spPr>
          <a:xfrm>
            <a:off x="7607454" y="3560766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A9377B-6600-0178-20E9-BF7552C1E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2971316" y="2417609"/>
            <a:ext cx="428799" cy="4287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8DF0940-8D69-5EE5-4DBA-62EFD9FC8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6362495" y="2616661"/>
            <a:ext cx="428799" cy="4287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4BC72D-534D-2B6E-3207-3DAA69CC0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5482583" y="3023608"/>
            <a:ext cx="428799" cy="4287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A8129F-880E-55B6-A8D3-7EADA47181E2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5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각 모드 별 작동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–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에너지 절약 실내 온도 조절 모드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4D72B1-CA8C-345C-9024-A06A2D49C8F9}"/>
              </a:ext>
            </a:extLst>
          </p:cNvPr>
          <p:cNvGrpSpPr/>
          <p:nvPr/>
        </p:nvGrpSpPr>
        <p:grpSpPr>
          <a:xfrm>
            <a:off x="546812" y="2064515"/>
            <a:ext cx="2164637" cy="3721730"/>
            <a:chOff x="4867276" y="1076326"/>
            <a:chExt cx="2886074" cy="51911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E81B84-529D-6D7E-8B56-7FF86884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E9CC2F-CFDA-6A65-3C05-80B3F31E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D437CB-1751-DFDE-77D3-77699099D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1947173" y="3852306"/>
            <a:ext cx="428799" cy="428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AD9B34A-4C1E-5172-CA83-BC69E15A9A13}"/>
              </a:ext>
            </a:extLst>
          </p:cNvPr>
          <p:cNvGrpSpPr/>
          <p:nvPr/>
        </p:nvGrpSpPr>
        <p:grpSpPr>
          <a:xfrm>
            <a:off x="3454878" y="2066323"/>
            <a:ext cx="2212547" cy="3719922"/>
            <a:chOff x="924003" y="1851436"/>
            <a:chExt cx="1854654" cy="33841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7E3323-63BE-1C09-28DA-A357DE67959C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CB8871-EF83-7EC8-3056-19D7B094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93E2B35-691C-7E4C-1E76-25DABDBE5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4600209" y="4155305"/>
            <a:ext cx="428799" cy="42879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B9A16A-449A-8BA2-0469-36DFBADCD501}"/>
              </a:ext>
            </a:extLst>
          </p:cNvPr>
          <p:cNvSpPr/>
          <p:nvPr/>
        </p:nvSpPr>
        <p:spPr>
          <a:xfrm>
            <a:off x="2838468" y="3678430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600E85E-A621-7711-661A-B733B13C8453}"/>
              </a:ext>
            </a:extLst>
          </p:cNvPr>
          <p:cNvSpPr/>
          <p:nvPr/>
        </p:nvSpPr>
        <p:spPr>
          <a:xfrm>
            <a:off x="5788272" y="3678429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67329D-538E-2E69-9909-00918D591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9859" y="1203210"/>
            <a:ext cx="3057476" cy="5421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E37A4C-2355-FBBA-B587-8897F7C2A482}"/>
              </a:ext>
            </a:extLst>
          </p:cNvPr>
          <p:cNvSpPr txBox="1"/>
          <p:nvPr/>
        </p:nvSpPr>
        <p:spPr>
          <a:xfrm>
            <a:off x="7791910" y="1639009"/>
            <a:ext cx="263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PDLC 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불투명</a:t>
            </a:r>
            <a:endParaRPr lang="en-US" altLang="ko-KR" dirty="0">
              <a:solidFill>
                <a:srgbClr val="E6D7F5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서큘레이터 작동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6A47CE-1001-3837-73A4-F09408B8E778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2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775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각 모드 별 작동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–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창 투명도만 조절 밝기만 조절 모드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4D72B1-CA8C-345C-9024-A06A2D49C8F9}"/>
              </a:ext>
            </a:extLst>
          </p:cNvPr>
          <p:cNvGrpSpPr/>
          <p:nvPr/>
        </p:nvGrpSpPr>
        <p:grpSpPr>
          <a:xfrm>
            <a:off x="546812" y="2064515"/>
            <a:ext cx="2164637" cy="3721730"/>
            <a:chOff x="4867276" y="1076326"/>
            <a:chExt cx="2886074" cy="51911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E81B84-529D-6D7E-8B56-7FF86884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E9CC2F-CFDA-6A65-3C05-80B3F31E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D437CB-1751-DFDE-77D3-77699099D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1949353" y="4039274"/>
            <a:ext cx="428799" cy="428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AD9B34A-4C1E-5172-CA83-BC69E15A9A13}"/>
              </a:ext>
            </a:extLst>
          </p:cNvPr>
          <p:cNvGrpSpPr/>
          <p:nvPr/>
        </p:nvGrpSpPr>
        <p:grpSpPr>
          <a:xfrm>
            <a:off x="3454878" y="2066323"/>
            <a:ext cx="2212547" cy="3719922"/>
            <a:chOff x="924003" y="1851436"/>
            <a:chExt cx="1854654" cy="33841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7E3323-63BE-1C09-28DA-A357DE67959C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CB8871-EF83-7EC8-3056-19D7B094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93E2B35-691C-7E4C-1E76-25DABDBE5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4600209" y="4155305"/>
            <a:ext cx="428799" cy="42879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B9A16A-449A-8BA2-0469-36DFBADCD501}"/>
              </a:ext>
            </a:extLst>
          </p:cNvPr>
          <p:cNvSpPr/>
          <p:nvPr/>
        </p:nvSpPr>
        <p:spPr>
          <a:xfrm>
            <a:off x="2838468" y="3678430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600E85E-A621-7711-661A-B733B13C8453}"/>
              </a:ext>
            </a:extLst>
          </p:cNvPr>
          <p:cNvSpPr/>
          <p:nvPr/>
        </p:nvSpPr>
        <p:spPr>
          <a:xfrm>
            <a:off x="5788272" y="3678429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EBF8D96-9D0D-9342-8ECF-FFFA1AF83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9978" y="1198461"/>
            <a:ext cx="3057782" cy="542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6DF330-E749-761F-AF29-76B10DD8D990}"/>
              </a:ext>
            </a:extLst>
          </p:cNvPr>
          <p:cNvSpPr txBox="1"/>
          <p:nvPr/>
        </p:nvSpPr>
        <p:spPr>
          <a:xfrm>
            <a:off x="7791910" y="1639009"/>
            <a:ext cx="263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전달받은 </a:t>
            </a:r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%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만큼</a:t>
            </a:r>
            <a:endParaRPr lang="en-US" altLang="ko-KR" dirty="0">
              <a:solidFill>
                <a:srgbClr val="E6D7F5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투명도조절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2A630A-D356-73BE-8BCB-BFD9F7CEE8F8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1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제품 작동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0A1D-4707-DD34-7464-5536A56BED15}"/>
              </a:ext>
            </a:extLst>
          </p:cNvPr>
          <p:cNvSpPr txBox="1"/>
          <p:nvPr/>
        </p:nvSpPr>
        <p:spPr>
          <a:xfrm>
            <a:off x="577951" y="1077685"/>
            <a:ext cx="775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각 모드 별 작동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–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자동 밝기 조절 모드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4D72B1-CA8C-345C-9024-A06A2D49C8F9}"/>
              </a:ext>
            </a:extLst>
          </p:cNvPr>
          <p:cNvGrpSpPr/>
          <p:nvPr/>
        </p:nvGrpSpPr>
        <p:grpSpPr>
          <a:xfrm>
            <a:off x="546812" y="2064515"/>
            <a:ext cx="2164637" cy="3721730"/>
            <a:chOff x="4867276" y="1076326"/>
            <a:chExt cx="2886074" cy="51911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E81B84-529D-6D7E-8B56-7FF86884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2E9CC2F-CFDA-6A65-3C05-80B3F31E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D437CB-1751-DFDE-77D3-77699099D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1951474" y="4228693"/>
            <a:ext cx="428799" cy="428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AD9B34A-4C1E-5172-CA83-BC69E15A9A13}"/>
              </a:ext>
            </a:extLst>
          </p:cNvPr>
          <p:cNvGrpSpPr/>
          <p:nvPr/>
        </p:nvGrpSpPr>
        <p:grpSpPr>
          <a:xfrm>
            <a:off x="3454878" y="2066323"/>
            <a:ext cx="2212547" cy="3719922"/>
            <a:chOff x="924003" y="1851436"/>
            <a:chExt cx="1854654" cy="33841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7E3323-63BE-1C09-28DA-A357DE67959C}"/>
                </a:ext>
              </a:extLst>
            </p:cNvPr>
            <p:cNvSpPr/>
            <p:nvPr/>
          </p:nvSpPr>
          <p:spPr>
            <a:xfrm>
              <a:off x="982980" y="2118360"/>
              <a:ext cx="1729740" cy="292608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CB8871-EF83-7EC8-3056-19D7B094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03" y="1851436"/>
              <a:ext cx="1854654" cy="3384134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93E2B35-691C-7E4C-1E76-25DABDBE5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2864">
            <a:off x="4907450" y="3877598"/>
            <a:ext cx="428799" cy="42879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9B9A16A-449A-8BA2-0469-36DFBADCD501}"/>
              </a:ext>
            </a:extLst>
          </p:cNvPr>
          <p:cNvSpPr/>
          <p:nvPr/>
        </p:nvSpPr>
        <p:spPr>
          <a:xfrm>
            <a:off x="2838468" y="3678430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600E85E-A621-7711-661A-B733B13C8453}"/>
              </a:ext>
            </a:extLst>
          </p:cNvPr>
          <p:cNvSpPr/>
          <p:nvPr/>
        </p:nvSpPr>
        <p:spPr>
          <a:xfrm>
            <a:off x="5788272" y="3678429"/>
            <a:ext cx="488950" cy="461665"/>
          </a:xfrm>
          <a:prstGeom prst="rightArrow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2CC270-588D-82D9-9FBB-6D118D34A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9445" y="1199686"/>
            <a:ext cx="3056400" cy="5419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6DB35B-B676-DA70-1BD9-9B5A18ED9A45}"/>
              </a:ext>
            </a:extLst>
          </p:cNvPr>
          <p:cNvSpPr txBox="1"/>
          <p:nvPr/>
        </p:nvSpPr>
        <p:spPr>
          <a:xfrm>
            <a:off x="7245737" y="1340268"/>
            <a:ext cx="3723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조도값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높으면</a:t>
            </a:r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(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어두움</a:t>
            </a:r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) 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투명</a:t>
            </a:r>
            <a:endParaRPr lang="en-US" altLang="ko-KR" dirty="0">
              <a:solidFill>
                <a:srgbClr val="E6D7F5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조도값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평이하면 필름 반투명</a:t>
            </a:r>
            <a:endParaRPr lang="en-US" altLang="ko-KR" dirty="0">
              <a:solidFill>
                <a:srgbClr val="E6D7F5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  <a:p>
            <a:pPr algn="ctr"/>
            <a:r>
              <a:rPr lang="ko-KR" altLang="en-US" dirty="0" err="1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조도값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낮으면</a:t>
            </a:r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(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밝음</a:t>
            </a:r>
            <a:r>
              <a:rPr lang="en-US" altLang="ko-KR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) </a:t>
            </a:r>
            <a:r>
              <a:rPr lang="ko-KR" altLang="en-US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필름 불투명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7EDFB5-364F-2420-CF5B-CA376C9DD34B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9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60" y="1554490"/>
            <a:ext cx="3749019" cy="3749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506D4-6840-FAE2-CEE0-F74D1F7E04FE}"/>
              </a:ext>
            </a:extLst>
          </p:cNvPr>
          <p:cNvSpPr txBox="1"/>
          <p:nvPr/>
        </p:nvSpPr>
        <p:spPr>
          <a:xfrm>
            <a:off x="869396" y="519603"/>
            <a:ext cx="373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70F2B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Contents</a:t>
            </a:r>
            <a:endParaRPr lang="ko-KR" altLang="en-US" sz="5400" b="1" dirty="0">
              <a:solidFill>
                <a:srgbClr val="070F2B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893D3A-A5E1-1407-FF1B-4768FC796540}"/>
              </a:ext>
            </a:extLst>
          </p:cNvPr>
          <p:cNvGrpSpPr/>
          <p:nvPr/>
        </p:nvGrpSpPr>
        <p:grpSpPr>
          <a:xfrm>
            <a:off x="926051" y="2096648"/>
            <a:ext cx="3196359" cy="718471"/>
            <a:chOff x="869396" y="2500979"/>
            <a:chExt cx="3196359" cy="71847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8BC3794-332E-DD8A-DBA9-93A6A210F724}"/>
                </a:ext>
              </a:extLst>
            </p:cNvPr>
            <p:cNvSpPr/>
            <p:nvPr/>
          </p:nvSpPr>
          <p:spPr>
            <a:xfrm>
              <a:off x="869396" y="2500979"/>
              <a:ext cx="3196359" cy="718471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5D1E4C-09BB-FD4B-42BB-A43AE6B0C454}"/>
                </a:ext>
              </a:extLst>
            </p:cNvPr>
            <p:cNvSpPr txBox="1"/>
            <p:nvPr/>
          </p:nvSpPr>
          <p:spPr>
            <a:xfrm>
              <a:off x="1147140" y="2598604"/>
              <a:ext cx="264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필요성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7270F7-968D-35EB-E082-EABCC13C2DE8}"/>
              </a:ext>
            </a:extLst>
          </p:cNvPr>
          <p:cNvGrpSpPr/>
          <p:nvPr/>
        </p:nvGrpSpPr>
        <p:grpSpPr>
          <a:xfrm>
            <a:off x="4493989" y="5550199"/>
            <a:ext cx="3196359" cy="718471"/>
            <a:chOff x="869396" y="2500979"/>
            <a:chExt cx="3196359" cy="71847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B659FBD-ECF4-4732-1F50-06F13CEA88EF}"/>
                </a:ext>
              </a:extLst>
            </p:cNvPr>
            <p:cNvSpPr/>
            <p:nvPr/>
          </p:nvSpPr>
          <p:spPr>
            <a:xfrm>
              <a:off x="869396" y="2500979"/>
              <a:ext cx="3196359" cy="718471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450C24-CD44-FAA4-5D84-383A29778688}"/>
                </a:ext>
              </a:extLst>
            </p:cNvPr>
            <p:cNvSpPr txBox="1"/>
            <p:nvPr/>
          </p:nvSpPr>
          <p:spPr>
            <a:xfrm>
              <a:off x="1147140" y="2598604"/>
              <a:ext cx="264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특징 및 장점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CCCBF84-8E94-D10C-C937-BF25C3E61661}"/>
              </a:ext>
            </a:extLst>
          </p:cNvPr>
          <p:cNvGrpSpPr/>
          <p:nvPr/>
        </p:nvGrpSpPr>
        <p:grpSpPr>
          <a:xfrm>
            <a:off x="8061929" y="2096648"/>
            <a:ext cx="3196359" cy="718471"/>
            <a:chOff x="869396" y="2500979"/>
            <a:chExt cx="3196359" cy="71847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A5A03A0-B64E-530A-9EA5-087B5D687C29}"/>
                </a:ext>
              </a:extLst>
            </p:cNvPr>
            <p:cNvSpPr/>
            <p:nvPr/>
          </p:nvSpPr>
          <p:spPr>
            <a:xfrm>
              <a:off x="869396" y="2500979"/>
              <a:ext cx="3196359" cy="718471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7310D0-E9B9-25AB-9E40-5323F02B95BC}"/>
                </a:ext>
              </a:extLst>
            </p:cNvPr>
            <p:cNvSpPr txBox="1"/>
            <p:nvPr/>
          </p:nvSpPr>
          <p:spPr>
            <a:xfrm>
              <a:off x="1147140" y="2598604"/>
              <a:ext cx="264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활용 방안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4795AC-36EE-4E50-E695-EBA5CDC286BB}"/>
              </a:ext>
            </a:extLst>
          </p:cNvPr>
          <p:cNvGrpSpPr/>
          <p:nvPr/>
        </p:nvGrpSpPr>
        <p:grpSpPr>
          <a:xfrm>
            <a:off x="8069590" y="4147148"/>
            <a:ext cx="3196359" cy="718471"/>
            <a:chOff x="869396" y="2500979"/>
            <a:chExt cx="3196359" cy="718471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464F90E-5822-4099-F44B-8732523B2266}"/>
                </a:ext>
              </a:extLst>
            </p:cNvPr>
            <p:cNvSpPr/>
            <p:nvPr/>
          </p:nvSpPr>
          <p:spPr>
            <a:xfrm>
              <a:off x="869396" y="2500979"/>
              <a:ext cx="3196359" cy="718471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F0FE58-DEAC-01D4-8D01-5D7634E3F6D5}"/>
                </a:ext>
              </a:extLst>
            </p:cNvPr>
            <p:cNvSpPr txBox="1"/>
            <p:nvPr/>
          </p:nvSpPr>
          <p:spPr>
            <a:xfrm>
              <a:off x="1147140" y="2608121"/>
              <a:ext cx="264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제품 작동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BDA73B-B840-1139-6D2D-85560F64B706}"/>
              </a:ext>
            </a:extLst>
          </p:cNvPr>
          <p:cNvGrpSpPr/>
          <p:nvPr/>
        </p:nvGrpSpPr>
        <p:grpSpPr>
          <a:xfrm>
            <a:off x="926051" y="3919572"/>
            <a:ext cx="3196359" cy="1179294"/>
            <a:chOff x="869396" y="2500979"/>
            <a:chExt cx="3196359" cy="117929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633A09B-47D7-C550-FF5D-BC0A9E898B9F}"/>
                </a:ext>
              </a:extLst>
            </p:cNvPr>
            <p:cNvSpPr/>
            <p:nvPr/>
          </p:nvSpPr>
          <p:spPr>
            <a:xfrm>
              <a:off x="869396" y="2500979"/>
              <a:ext cx="3196359" cy="1179294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34C4B9-079A-BC8D-3D5E-CFC693421970}"/>
                </a:ext>
              </a:extLst>
            </p:cNvPr>
            <p:cNvSpPr txBox="1"/>
            <p:nvPr/>
          </p:nvSpPr>
          <p:spPr>
            <a:xfrm>
              <a:off x="1147140" y="2610736"/>
              <a:ext cx="26408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구동 원리 및 </a:t>
              </a:r>
              <a:endParaRPr lang="en-US" altLang="ko-KR" sz="2800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제품의 구조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F5A72781-465D-8687-CD22-04F8908ACC9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2683">
            <a:off x="2324390" y="3170477"/>
            <a:ext cx="635814" cy="63581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0FCAE64-A43E-1184-396E-E677F216930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5001">
            <a:off x="3550876" y="5299139"/>
            <a:ext cx="635814" cy="63581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3693D19-1616-FA75-D9D5-8C1E837A51A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3588">
            <a:off x="8053222" y="5265589"/>
            <a:ext cx="635814" cy="6358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1EBC791-8BF7-A225-CD79-77B6B0F6A1D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05629">
            <a:off x="9260797" y="3141477"/>
            <a:ext cx="635814" cy="6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4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645279" y="261539"/>
            <a:ext cx="445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활용 방안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7DBEDE-3EBE-513F-2DD8-07BB9EE84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6" y="1944643"/>
            <a:ext cx="2226536" cy="29687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09B3A64-2761-FEAE-DCD2-936098279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3" y="1944643"/>
            <a:ext cx="4260037" cy="2968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20FB3-47C4-FE9E-9162-FCE8A713B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6" y="1944738"/>
            <a:ext cx="4454528" cy="296852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981A06-EA66-FB70-A478-CB8AE65FE742}"/>
              </a:ext>
            </a:extLst>
          </p:cNvPr>
          <p:cNvSpPr/>
          <p:nvPr/>
        </p:nvSpPr>
        <p:spPr>
          <a:xfrm>
            <a:off x="369406" y="0"/>
            <a:ext cx="147529" cy="1066800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5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763F973-C947-82F1-E614-98A7957A1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038E6-F2F7-4288-4B0A-DDE2AB4B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lum bright="40000" contrast="40000"/>
          </a:blip>
          <a:stretch>
            <a:fillRect/>
          </a:stretch>
        </p:blipFill>
        <p:spPr>
          <a:xfrm>
            <a:off x="10352067" y="5025443"/>
            <a:ext cx="1649433" cy="16407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7C4B34-7743-A29D-2036-0CFE2F920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13" y="938813"/>
            <a:ext cx="4980373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502756" y="235903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423EB3-1AB8-E468-DD23-F53A17CF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06" y="1197322"/>
            <a:ext cx="5917094" cy="26602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78AB5A-4F16-90D2-1AD9-12BED9F0B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054"/>
          <a:stretch/>
        </p:blipFill>
        <p:spPr>
          <a:xfrm>
            <a:off x="369406" y="3909263"/>
            <a:ext cx="5917094" cy="25564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9FB970-4721-69D8-9775-D3DAC1756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517" y="386937"/>
            <a:ext cx="5476603" cy="31563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7BA8B93-F77A-E894-98E3-32D1CD86C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517" y="3591621"/>
            <a:ext cx="2379895" cy="283733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D711C-2B85-393D-3A36-F0FA1F597449}"/>
              </a:ext>
            </a:extLst>
          </p:cNvPr>
          <p:cNvSpPr/>
          <p:nvPr/>
        </p:nvSpPr>
        <p:spPr>
          <a:xfrm>
            <a:off x="369406" y="0"/>
            <a:ext cx="147529" cy="1066800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2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502756" y="235903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필요성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09DC9B13-2CCF-8866-C65F-28A75A5A7A5A}"/>
              </a:ext>
            </a:extLst>
          </p:cNvPr>
          <p:cNvSpPr/>
          <p:nvPr/>
        </p:nvSpPr>
        <p:spPr>
          <a:xfrm rot="10800000">
            <a:off x="5549899" y="3215279"/>
            <a:ext cx="1092200" cy="596932"/>
          </a:xfrm>
          <a:prstGeom prst="triangle">
            <a:avLst/>
          </a:prstGeom>
          <a:solidFill>
            <a:srgbClr val="1B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609856-7FBD-61E9-88A0-92206A19A8A3}"/>
              </a:ext>
            </a:extLst>
          </p:cNvPr>
          <p:cNvSpPr/>
          <p:nvPr/>
        </p:nvSpPr>
        <p:spPr>
          <a:xfrm>
            <a:off x="2111417" y="1857531"/>
            <a:ext cx="3695700" cy="1209980"/>
          </a:xfrm>
          <a:prstGeom prst="roundRect">
            <a:avLst/>
          </a:prstGeom>
          <a:solidFill>
            <a:srgbClr val="1B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2A7EC-3AEC-E3D2-F767-2D346AE37280}"/>
              </a:ext>
            </a:extLst>
          </p:cNvPr>
          <p:cNvSpPr txBox="1"/>
          <p:nvPr/>
        </p:nvSpPr>
        <p:spPr>
          <a:xfrm>
            <a:off x="1061621" y="1911577"/>
            <a:ext cx="576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매년 늘어나는</a:t>
            </a:r>
            <a:endParaRPr lang="en-US" altLang="ko-KR" sz="3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r>
              <a: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인당 전력  소비량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4ECD17-E697-9CC6-B043-FD07684DA34B}"/>
              </a:ext>
            </a:extLst>
          </p:cNvPr>
          <p:cNvSpPr/>
          <p:nvPr/>
        </p:nvSpPr>
        <p:spPr>
          <a:xfrm>
            <a:off x="6410325" y="1868990"/>
            <a:ext cx="3695700" cy="1209980"/>
          </a:xfrm>
          <a:prstGeom prst="roundRect">
            <a:avLst/>
          </a:prstGeom>
          <a:solidFill>
            <a:srgbClr val="1B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0EF9A-AA0F-AC9A-08CE-F0149DE5EF97}"/>
              </a:ext>
            </a:extLst>
          </p:cNvPr>
          <p:cNvSpPr txBox="1"/>
          <p:nvPr/>
        </p:nvSpPr>
        <p:spPr>
          <a:xfrm>
            <a:off x="5360529" y="1918154"/>
            <a:ext cx="576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가정에서 냉난방기의</a:t>
            </a:r>
            <a:endParaRPr lang="en-US" altLang="ko-KR" sz="3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전기 소비량 높음</a:t>
            </a:r>
            <a:endParaRPr lang="en-US" altLang="ko-KR" sz="32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3A8F3F3-A3A1-CBCA-1588-2DB8029CAD54}"/>
              </a:ext>
            </a:extLst>
          </p:cNvPr>
          <p:cNvSpPr/>
          <p:nvPr/>
        </p:nvSpPr>
        <p:spPr>
          <a:xfrm>
            <a:off x="609181" y="3948519"/>
            <a:ext cx="10973631" cy="1134152"/>
          </a:xfrm>
          <a:prstGeom prst="roundRect">
            <a:avLst/>
          </a:prstGeom>
          <a:solidFill>
            <a:srgbClr val="1B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83BD5-D8BE-6D5B-F414-57F91897C6AD}"/>
              </a:ext>
            </a:extLst>
          </p:cNvPr>
          <p:cNvSpPr txBox="1"/>
          <p:nvPr/>
        </p:nvSpPr>
        <p:spPr>
          <a:xfrm>
            <a:off x="782186" y="4184517"/>
            <a:ext cx="10627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자연광을 활용하여 에너지 소비를 줄이는 실내 온도 제어 시스템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06D955-D9F3-7152-FF3C-45F667BD7730}"/>
              </a:ext>
            </a:extLst>
          </p:cNvPr>
          <p:cNvSpPr/>
          <p:nvPr/>
        </p:nvSpPr>
        <p:spPr>
          <a:xfrm>
            <a:off x="369406" y="0"/>
            <a:ext cx="147529" cy="1066800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6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6DA13D-D9E7-6E40-14EE-7F3D3E432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18" y="1697725"/>
            <a:ext cx="5309911" cy="4651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D8508C-803A-6EDA-7224-E21042DC3EE1}"/>
              </a:ext>
            </a:extLst>
          </p:cNvPr>
          <p:cNvSpPr txBox="1"/>
          <p:nvPr/>
        </p:nvSpPr>
        <p:spPr>
          <a:xfrm>
            <a:off x="-47107" y="1992641"/>
            <a:ext cx="264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온도 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9B6CE-35CC-C4E5-D47C-19E3DD157F22}"/>
              </a:ext>
            </a:extLst>
          </p:cNvPr>
          <p:cNvSpPr txBox="1"/>
          <p:nvPr/>
        </p:nvSpPr>
        <p:spPr>
          <a:xfrm>
            <a:off x="-47107" y="2413040"/>
            <a:ext cx="264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조도 센서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1765B-8BC5-69C9-0BA9-653A4DD97BC5}"/>
              </a:ext>
            </a:extLst>
          </p:cNvPr>
          <p:cNvSpPr txBox="1"/>
          <p:nvPr/>
        </p:nvSpPr>
        <p:spPr>
          <a:xfrm>
            <a:off x="-47107" y="2833439"/>
            <a:ext cx="264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블루투스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494F6F-36D6-596E-63FB-5DF52209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1900309"/>
            <a:ext cx="584775" cy="584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0C7F8-29B3-1D53-3762-BCC42782729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2309779"/>
            <a:ext cx="584775" cy="5847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47C7D0-62DE-9526-27A5-AC60A1C29A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2732955"/>
            <a:ext cx="584775" cy="5847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7E12DF-8D90-176B-FEBA-969CA60D7152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전체 </a:t>
            </a:r>
            <a:r>
              <a:rPr lang="ko-KR" altLang="en-US" sz="2400" dirty="0" err="1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아두이노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 시스템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C9E176-8762-D2FA-9075-7AACE205D4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9439"/>
          <a:stretch/>
        </p:blipFill>
        <p:spPr>
          <a:xfrm>
            <a:off x="8421923" y="1697199"/>
            <a:ext cx="3483937" cy="4652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9A1999-123C-BED6-9E00-8BD79CF88918}"/>
              </a:ext>
            </a:extLst>
          </p:cNvPr>
          <p:cNvSpPr txBox="1"/>
          <p:nvPr/>
        </p:nvSpPr>
        <p:spPr>
          <a:xfrm>
            <a:off x="-47107" y="3253838"/>
            <a:ext cx="264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PDLC </a:t>
            </a:r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88E25-A5B3-0B5E-812E-177DC7C35D4D}"/>
              </a:ext>
            </a:extLst>
          </p:cNvPr>
          <p:cNvSpPr txBox="1"/>
          <p:nvPr/>
        </p:nvSpPr>
        <p:spPr>
          <a:xfrm>
            <a:off x="-47107" y="3674237"/>
            <a:ext cx="264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서큘레이터</a:t>
            </a:r>
            <a:endParaRPr lang="en-US" altLang="ko-KR" sz="20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(</a:t>
            </a:r>
            <a:r>
              <a:rPr lang="ko-KR" altLang="en-US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에어컨</a:t>
            </a:r>
            <a:r>
              <a:rPr lang="en-US" altLang="ko-KR" sz="20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)</a:t>
            </a:r>
            <a:endParaRPr lang="ko-KR" altLang="en-US" sz="20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03A83-FEAF-7092-7436-841F8DF9843C}"/>
              </a:ext>
            </a:extLst>
          </p:cNvPr>
          <p:cNvSpPr txBox="1"/>
          <p:nvPr/>
        </p:nvSpPr>
        <p:spPr>
          <a:xfrm>
            <a:off x="-47107" y="4402410"/>
            <a:ext cx="2640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모스펫</a:t>
            </a:r>
            <a:endParaRPr lang="en-US" altLang="ko-KR" sz="1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전원공급</a:t>
            </a:r>
            <a:endParaRPr lang="en-US" altLang="ko-KR" sz="1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ko-KR" altLang="en-US" sz="1600" dirty="0" err="1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아두이노</a:t>
            </a:r>
            <a:endParaRPr lang="en-US" altLang="ko-KR" sz="1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  <a:endParaRPr lang="ko-KR" altLang="en-US" sz="1600" dirty="0">
              <a:solidFill>
                <a:srgbClr val="E6D7F5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AF9D97-A37B-95D7-060E-E0FF158D72D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3152612"/>
            <a:ext cx="584775" cy="584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820BA0-2CCE-3E86-FA55-C18A71D9E3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3730651"/>
            <a:ext cx="584775" cy="5847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0750FF-009E-0C6E-29B9-E0088519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20769" y="4490760"/>
            <a:ext cx="584775" cy="5847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54790D-2E81-552F-6EA6-1B189A3F9FF9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6D771B-AFEF-A0F7-B70D-05FA4D2AFF3D}"/>
              </a:ext>
            </a:extLst>
          </p:cNvPr>
          <p:cNvGrpSpPr/>
          <p:nvPr/>
        </p:nvGrpSpPr>
        <p:grpSpPr>
          <a:xfrm>
            <a:off x="4676774" y="1428000"/>
            <a:ext cx="2838449" cy="4962525"/>
            <a:chOff x="4867276" y="1076326"/>
            <a:chExt cx="2886074" cy="51911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32328-9F66-65FF-2634-01C698DB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5EFFA2-21C7-0C9D-AC99-D8C98990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ED0CCE-D7EA-A424-B50B-346E16CC212E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스마트 윈도우 제어 어플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21D76-59D7-F67B-4EED-CFC5615705A9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3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6D771B-AFEF-A0F7-B70D-05FA4D2AFF3D}"/>
              </a:ext>
            </a:extLst>
          </p:cNvPr>
          <p:cNvGrpSpPr/>
          <p:nvPr/>
        </p:nvGrpSpPr>
        <p:grpSpPr>
          <a:xfrm>
            <a:off x="4676774" y="1428000"/>
            <a:ext cx="2838449" cy="4962525"/>
            <a:chOff x="4867276" y="1076326"/>
            <a:chExt cx="2886074" cy="51911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32328-9F66-65FF-2634-01C698DB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5EFFA2-21C7-0C9D-AC99-D8C98990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ED0CCE-D7EA-A424-B50B-346E16CC212E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스마트 윈도우 제어 어플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9DF240-78C4-5F7D-F071-D0258367FC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356"/>
          <a:stretch/>
        </p:blipFill>
        <p:spPr>
          <a:xfrm>
            <a:off x="729507" y="2391841"/>
            <a:ext cx="3453771" cy="30348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B2275D-76CD-D967-CE81-15B409CC47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547" r="-757"/>
          <a:stretch/>
        </p:blipFill>
        <p:spPr>
          <a:xfrm>
            <a:off x="7718775" y="2391841"/>
            <a:ext cx="4325846" cy="30348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D67AB8-72E1-2D14-51F9-1EC1C4D9C535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5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6D771B-AFEF-A0F7-B70D-05FA4D2AFF3D}"/>
              </a:ext>
            </a:extLst>
          </p:cNvPr>
          <p:cNvGrpSpPr/>
          <p:nvPr/>
        </p:nvGrpSpPr>
        <p:grpSpPr>
          <a:xfrm>
            <a:off x="4676774" y="1428000"/>
            <a:ext cx="2838449" cy="4962525"/>
            <a:chOff x="4867276" y="1076326"/>
            <a:chExt cx="2886074" cy="51911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32328-9F66-65FF-2634-01C698DB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31" y="1535684"/>
              <a:ext cx="2729500" cy="43672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5EFFA2-21C7-0C9D-AC99-D8C98990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76" y="1076326"/>
              <a:ext cx="2886074" cy="51911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ED0CCE-D7EA-A424-B50B-346E16CC212E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스마트 윈도우 제어 어플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22E5C7B-4636-F0AC-1B8E-9450AD4485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47" r="-757"/>
          <a:stretch/>
        </p:blipFill>
        <p:spPr>
          <a:xfrm>
            <a:off x="7718775" y="2391841"/>
            <a:ext cx="4325846" cy="303484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E4C32E-D4D3-C6DE-D7E0-2C73D6CE2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356"/>
          <a:stretch/>
        </p:blipFill>
        <p:spPr>
          <a:xfrm>
            <a:off x="729507" y="2391841"/>
            <a:ext cx="3453771" cy="30348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51F6C5-313C-5EEB-1F90-98C18F491036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8DAD6A-6EEC-3E90-49CB-5272F14524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1133E5-4CA0-DB1D-74C4-597B1DF8A7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A228FC-0F44-1753-4233-732176C8AFA8}"/>
                </a:ext>
              </a:extLst>
            </p:cNvPr>
            <p:cNvSpPr txBox="1"/>
            <p:nvPr/>
          </p:nvSpPr>
          <p:spPr>
            <a:xfrm>
              <a:off x="3207500" y="2442277"/>
              <a:ext cx="576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에너지 절약 실내 온도 조절 모드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FD0F83-13B3-DF36-F753-B9390BB145E7}"/>
                </a:ext>
              </a:extLst>
            </p:cNvPr>
            <p:cNvSpPr txBox="1"/>
            <p:nvPr/>
          </p:nvSpPr>
          <p:spPr>
            <a:xfrm>
              <a:off x="2647926" y="3062163"/>
              <a:ext cx="6888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창 투명도만 조절 밝기만 조절 모드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EC132-CC24-22F8-68BB-89DF9578DDBA}"/>
                </a:ext>
              </a:extLst>
            </p:cNvPr>
            <p:cNvSpPr txBox="1"/>
            <p:nvPr/>
          </p:nvSpPr>
          <p:spPr>
            <a:xfrm>
              <a:off x="2647926" y="3682049"/>
              <a:ext cx="6888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6D7F5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자동 밝기 조절 모드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45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B0EF90-2EAD-0AF8-8733-4C87AC1576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4A4EB"/>
              </a:gs>
              <a:gs pos="37000">
                <a:srgbClr val="9587EC"/>
              </a:gs>
              <a:gs pos="89000">
                <a:srgbClr val="C471ED"/>
              </a:gs>
              <a:gs pos="79000">
                <a:srgbClr val="C471ED"/>
              </a:gs>
              <a:gs pos="100000">
                <a:srgbClr val="D069CA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077F6-5DF5-C750-7C6D-3DCC7D9B7C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1DFFD-2C9B-9C11-09A6-75DB0D011A45}"/>
              </a:ext>
            </a:extLst>
          </p:cNvPr>
          <p:cNvSpPr txBox="1"/>
          <p:nvPr/>
        </p:nvSpPr>
        <p:spPr>
          <a:xfrm>
            <a:off x="239435" y="257020"/>
            <a:ext cx="7752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구동 원리 및 제품의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D33EF1-6B4A-78CC-C60A-E1BE82E8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5" b="95552" l="1537" r="96442">
                        <a14:foregroundMark x1="32188" y1="31338" x2="49778" y2="51799"/>
                        <a14:foregroundMark x1="41771" y1="22523" x2="58957" y2="15002"/>
                        <a14:foregroundMark x1="19369" y1="48160" x2="19086" y2="5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5" y="4819650"/>
            <a:ext cx="1721436" cy="1721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51EB2-6901-047A-CAFE-D661D9081255}"/>
              </a:ext>
            </a:extLst>
          </p:cNvPr>
          <p:cNvSpPr txBox="1"/>
          <p:nvPr/>
        </p:nvSpPr>
        <p:spPr>
          <a:xfrm>
            <a:off x="5019676" y="6428959"/>
            <a:ext cx="71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기술을 이용한 스마트 윈도우 </a:t>
            </a:r>
            <a:r>
              <a:rPr lang="en-US" altLang="ko-KR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– </a:t>
            </a:r>
            <a:r>
              <a:rPr lang="ko-KR" altLang="en-US" sz="1600" dirty="0">
                <a:solidFill>
                  <a:srgbClr val="E6D7F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에어컨 연동 에너지 절감 실내 온도 제어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9547-B50B-CC4C-42C2-00A64409F138}"/>
              </a:ext>
            </a:extLst>
          </p:cNvPr>
          <p:cNvSpPr txBox="1"/>
          <p:nvPr/>
        </p:nvSpPr>
        <p:spPr>
          <a:xfrm>
            <a:off x="577951" y="1077685"/>
            <a:ext cx="658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어플 </a:t>
            </a:r>
            <a:r>
              <a:rPr lang="en-US" altLang="ko-KR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- </a:t>
            </a:r>
            <a:r>
              <a:rPr lang="ko-KR" altLang="en-US" sz="2400" dirty="0">
                <a:solidFill>
                  <a:srgbClr val="E6D7F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에너지 절약 실내 온도 조절 모드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03098E-011F-605B-34EC-402D69C6CBB3}"/>
              </a:ext>
            </a:extLst>
          </p:cNvPr>
          <p:cNvGrpSpPr/>
          <p:nvPr/>
        </p:nvGrpSpPr>
        <p:grpSpPr>
          <a:xfrm>
            <a:off x="2039650" y="2764900"/>
            <a:ext cx="1803299" cy="1758112"/>
            <a:chOff x="577951" y="2813888"/>
            <a:chExt cx="1803299" cy="17581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881DB4-5118-610D-BF5A-BE6D76987961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BC363-A363-62A9-16F7-0A311CC77AA6}"/>
                </a:ext>
              </a:extLst>
            </p:cNvPr>
            <p:cNvSpPr txBox="1"/>
            <p:nvPr/>
          </p:nvSpPr>
          <p:spPr>
            <a:xfrm>
              <a:off x="645393" y="3508278"/>
              <a:ext cx="1668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목표 온도 입력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B324F-BC73-CB39-7A62-95F655D9A4D6}"/>
              </a:ext>
            </a:extLst>
          </p:cNvPr>
          <p:cNvGrpSpPr/>
          <p:nvPr/>
        </p:nvGrpSpPr>
        <p:grpSpPr>
          <a:xfrm>
            <a:off x="6410886" y="2766651"/>
            <a:ext cx="1803299" cy="1758112"/>
            <a:chOff x="577951" y="2813888"/>
            <a:chExt cx="1803299" cy="17581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DA12254-0C80-4189-ABA6-102F0165144A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B771F-104A-16FC-7160-FA424AF109F5}"/>
                </a:ext>
              </a:extLst>
            </p:cNvPr>
            <p:cNvSpPr txBox="1"/>
            <p:nvPr/>
          </p:nvSpPr>
          <p:spPr>
            <a:xfrm>
              <a:off x="645393" y="2954280"/>
              <a:ext cx="166841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PDLC </a:t>
              </a:r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필름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완전 불투명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&amp;</a:t>
              </a: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서큘레이터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작동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577597-6FD6-4B7B-6061-C336E4C7412F}"/>
              </a:ext>
            </a:extLst>
          </p:cNvPr>
          <p:cNvGrpSpPr/>
          <p:nvPr/>
        </p:nvGrpSpPr>
        <p:grpSpPr>
          <a:xfrm>
            <a:off x="125285" y="2766651"/>
            <a:ext cx="1803299" cy="1758112"/>
            <a:chOff x="577951" y="2813888"/>
            <a:chExt cx="1803299" cy="17581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70C9E01-77C4-4310-279E-4AA3DDB62132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1B766A-71A4-95CC-A518-DEB872190E0D}"/>
                </a:ext>
              </a:extLst>
            </p:cNvPr>
            <p:cNvSpPr txBox="1"/>
            <p:nvPr/>
          </p:nvSpPr>
          <p:spPr>
            <a:xfrm>
              <a:off x="645393" y="3092779"/>
              <a:ext cx="16684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어플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에너지 절약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실내 온도 조절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모드 클릭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4096DA-CDE9-0D30-1F68-4CC0E2F98E37}"/>
              </a:ext>
            </a:extLst>
          </p:cNvPr>
          <p:cNvGrpSpPr/>
          <p:nvPr/>
        </p:nvGrpSpPr>
        <p:grpSpPr>
          <a:xfrm>
            <a:off x="8333156" y="2764900"/>
            <a:ext cx="1803299" cy="1761614"/>
            <a:chOff x="577951" y="2813888"/>
            <a:chExt cx="1803299" cy="176161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0062DC8-16FB-BBEB-65F2-5D6345152EBD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D02480-79A5-211F-7EBF-38998B3008E9}"/>
                </a:ext>
              </a:extLst>
            </p:cNvPr>
            <p:cNvSpPr txBox="1"/>
            <p:nvPr/>
          </p:nvSpPr>
          <p:spPr>
            <a:xfrm>
              <a:off x="645393" y="2821176"/>
              <a:ext cx="16684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햇빛 차단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&amp;</a:t>
              </a: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에어컨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가동으로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실내온도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빠르게 저하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FC274C-49C7-600F-1188-D19C1C56F224}"/>
              </a:ext>
            </a:extLst>
          </p:cNvPr>
          <p:cNvGrpSpPr/>
          <p:nvPr/>
        </p:nvGrpSpPr>
        <p:grpSpPr>
          <a:xfrm>
            <a:off x="10255427" y="2766651"/>
            <a:ext cx="1803299" cy="1758112"/>
            <a:chOff x="577951" y="2813888"/>
            <a:chExt cx="1803299" cy="175811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E909C05-5B4C-F3F0-A5CD-CED3498AC82B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D47109-9117-FE0A-E155-ECDC9A625AEE}"/>
                </a:ext>
              </a:extLst>
            </p:cNvPr>
            <p:cNvSpPr txBox="1"/>
            <p:nvPr/>
          </p:nvSpPr>
          <p:spPr>
            <a:xfrm>
              <a:off x="645393" y="3369778"/>
              <a:ext cx="1668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목표 온도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도달 후 유지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B7B785-208E-9670-7504-E5E6AF35BB38}"/>
              </a:ext>
            </a:extLst>
          </p:cNvPr>
          <p:cNvGrpSpPr/>
          <p:nvPr/>
        </p:nvGrpSpPr>
        <p:grpSpPr>
          <a:xfrm>
            <a:off x="4488616" y="2766651"/>
            <a:ext cx="1803299" cy="1758112"/>
            <a:chOff x="577951" y="2813888"/>
            <a:chExt cx="1803299" cy="175811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6B3C2B4-B34D-21DF-751F-B06491DC6718}"/>
                </a:ext>
              </a:extLst>
            </p:cNvPr>
            <p:cNvSpPr/>
            <p:nvPr/>
          </p:nvSpPr>
          <p:spPr>
            <a:xfrm>
              <a:off x="577951" y="2813888"/>
              <a:ext cx="1803299" cy="1758112"/>
            </a:xfrm>
            <a:prstGeom prst="roundRect">
              <a:avLst/>
            </a:prstGeom>
            <a:solidFill>
              <a:srgbClr val="E6D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CCEA8B-6A63-0827-BAD4-9A764B8E691C}"/>
                </a:ext>
              </a:extLst>
            </p:cNvPr>
            <p:cNvSpPr txBox="1"/>
            <p:nvPr/>
          </p:nvSpPr>
          <p:spPr>
            <a:xfrm>
              <a:off x="640905" y="3231279"/>
              <a:ext cx="1668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온도 센서로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주변 온도와 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1B1A55"/>
                  </a:solidFill>
                  <a:latin typeface="a타이틀고딕5" panose="02020600000000000000" pitchFamily="18" charset="-127"/>
                  <a:ea typeface="a타이틀고딕5" panose="02020600000000000000" pitchFamily="18" charset="-127"/>
                </a:rPr>
                <a:t>목표 온도 비교</a:t>
              </a:r>
              <a:endParaRPr lang="en-US" altLang="ko-KR" dirty="0">
                <a:solidFill>
                  <a:srgbClr val="1B1A55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3A65BB9-B093-0FF2-7443-413FC25CD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32" y="3368481"/>
            <a:ext cx="564450" cy="56445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ECFAE5-F70C-0340-7CAC-D717A54D4C2A}"/>
              </a:ext>
            </a:extLst>
          </p:cNvPr>
          <p:cNvSpPr/>
          <p:nvPr/>
        </p:nvSpPr>
        <p:spPr>
          <a:xfrm>
            <a:off x="369406" y="-1"/>
            <a:ext cx="147529" cy="1490663"/>
          </a:xfrm>
          <a:prstGeom prst="rect">
            <a:avLst/>
          </a:prstGeom>
          <a:solidFill>
            <a:srgbClr val="E6D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9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와이드스크린</PresentationFormat>
  <Paragraphs>166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a타이틀고딕2</vt:lpstr>
      <vt:lpstr>a타이틀고딕4</vt:lpstr>
      <vt:lpstr>맑은 고딕</vt:lpstr>
      <vt:lpstr>Arial</vt:lpstr>
      <vt:lpstr>a타이틀고딕5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수빈 이</dc:creator>
  <cp:lastModifiedBy>수빈 이</cp:lastModifiedBy>
  <cp:revision>71</cp:revision>
  <dcterms:created xsi:type="dcterms:W3CDTF">2024-09-08T07:16:53Z</dcterms:created>
  <dcterms:modified xsi:type="dcterms:W3CDTF">2024-09-08T13:26:26Z</dcterms:modified>
</cp:coreProperties>
</file>